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5" r:id="rId5"/>
    <p:sldId id="268" r:id="rId6"/>
    <p:sldId id="263" r:id="rId7"/>
    <p:sldId id="264" r:id="rId8"/>
    <p:sldId id="262" r:id="rId9"/>
    <p:sldId id="260" r:id="rId10"/>
    <p:sldId id="266" r:id="rId11"/>
    <p:sldId id="259" r:id="rId12"/>
    <p:sldId id="267" r:id="rId13"/>
    <p:sldId id="269" r:id="rId14"/>
    <p:sldId id="285" r:id="rId15"/>
    <p:sldId id="286" r:id="rId16"/>
    <p:sldId id="270" r:id="rId17"/>
    <p:sldId id="281" r:id="rId18"/>
    <p:sldId id="283" r:id="rId19"/>
    <p:sldId id="284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1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77080-CAC8-4DDA-8A20-C840DCF2307D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4D28AF-4CA7-47C7-95CA-ADA3CB5A4BD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92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各項目の評価人数の分布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D28AF-4CA7-47C7-95CA-ADA3CB5A4BD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46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各項目の評価人数の分布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4D28AF-4CA7-47C7-95CA-ADA3CB5A4BD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249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142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06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65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23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3735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54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84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2071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092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168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06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6635F-6A6C-44DA-8698-A30F6FE3A617}" type="datetimeFigureOut">
              <a:rPr kumimoji="1" lang="ja-JP" altLang="en-US" smtClean="0"/>
              <a:t>2020/2/6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DD78E1-A9C7-4B90-835A-0808527E26F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583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79376" y="1484784"/>
            <a:ext cx="11233248" cy="2115668"/>
          </a:xfrm>
        </p:spPr>
        <p:txBody>
          <a:bodyPr/>
          <a:lstStyle/>
          <a:p>
            <a:r>
              <a:rPr lang="ja-JP" altLang="en-US" dirty="0"/>
              <a:t>ＡＲ応用</a:t>
            </a:r>
            <a:br>
              <a:rPr lang="ja-JP" altLang="en-US" dirty="0"/>
            </a:br>
            <a:r>
              <a:rPr lang="ja-JP" altLang="en-US" dirty="0"/>
              <a:t>ロボット教材組立支援システム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5340" y="3602010"/>
            <a:ext cx="11881320" cy="2229544"/>
          </a:xfrm>
        </p:spPr>
        <p:txBody>
          <a:bodyPr>
            <a:noAutofit/>
          </a:bodyPr>
          <a:lstStyle/>
          <a:p>
            <a:r>
              <a:rPr lang="en-US" altLang="ja-JP" sz="2400" dirty="0">
                <a:solidFill>
                  <a:schemeClr val="tx1"/>
                </a:solidFill>
                <a:latin typeface="Century" panose="02040604050505020304" pitchFamily="18" charset="0"/>
              </a:rPr>
              <a:t>Assembly Support System for Educational Robot using Augmented Reality</a:t>
            </a:r>
          </a:p>
          <a:p>
            <a:endParaRPr lang="en-US" altLang="ja-JP" sz="1800" dirty="0">
              <a:solidFill>
                <a:schemeClr val="tx1"/>
              </a:solidFill>
            </a:endParaRPr>
          </a:p>
          <a:p>
            <a:br>
              <a:rPr lang="en-US" altLang="ja-JP" sz="1800" dirty="0">
                <a:solidFill>
                  <a:schemeClr val="tx1"/>
                </a:solidFill>
              </a:rPr>
            </a:br>
            <a:r>
              <a:rPr lang="ja-JP" altLang="en-US" sz="2800" dirty="0">
                <a:solidFill>
                  <a:schemeClr val="tx1"/>
                </a:solidFill>
              </a:rPr>
              <a:t>電子光機器研究室</a:t>
            </a:r>
            <a:endParaRPr lang="ja-JP" altLang="en-US" sz="2400" dirty="0">
              <a:solidFill>
                <a:schemeClr val="tx1"/>
              </a:solidFill>
            </a:endParaRPr>
          </a:p>
          <a:p>
            <a:r>
              <a:rPr lang="en-US" altLang="ja-JP" dirty="0">
                <a:solidFill>
                  <a:schemeClr val="tx1"/>
                </a:solidFill>
              </a:rPr>
              <a:t>143002</a:t>
            </a:r>
            <a:r>
              <a:rPr lang="ja-JP" altLang="en-US" dirty="0">
                <a:solidFill>
                  <a:schemeClr val="tx1"/>
                </a:solidFill>
              </a:rPr>
              <a:t>　赤葉亮太</a:t>
            </a:r>
          </a:p>
          <a:p>
            <a:br>
              <a:rPr lang="ja-JP" altLang="en-US" sz="1800" dirty="0">
                <a:solidFill>
                  <a:schemeClr val="tx1"/>
                </a:solidFill>
              </a:rPr>
            </a:br>
            <a:endParaRPr lang="ja-JP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6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評価実験結果</a:t>
            </a:r>
          </a:p>
        </p:txBody>
      </p:sp>
      <p:pic>
        <p:nvPicPr>
          <p:cNvPr id="4" name="image19.png"/>
          <p:cNvPicPr/>
          <p:nvPr/>
        </p:nvPicPr>
        <p:blipFill rotWithShape="1">
          <a:blip r:embed="rId3"/>
          <a:srcRect l="17043" b="24872"/>
          <a:stretch/>
        </p:blipFill>
        <p:spPr>
          <a:xfrm>
            <a:off x="3220928" y="1196225"/>
            <a:ext cx="6110184" cy="2448799"/>
          </a:xfrm>
          <a:prstGeom prst="rect">
            <a:avLst/>
          </a:prstGeom>
          <a:ln/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365995-5873-4C85-91FC-6761CCA5CED0}"/>
              </a:ext>
            </a:extLst>
          </p:cNvPr>
          <p:cNvSpPr txBox="1"/>
          <p:nvPr/>
        </p:nvSpPr>
        <p:spPr>
          <a:xfrm>
            <a:off x="1415480" y="220827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人数（人）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62A94D-3B9A-4B15-9D58-4E497859A41D}"/>
              </a:ext>
            </a:extLst>
          </p:cNvPr>
          <p:cNvSpPr txBox="1"/>
          <p:nvPr/>
        </p:nvSpPr>
        <p:spPr>
          <a:xfrm>
            <a:off x="2930272" y="1158349"/>
            <a:ext cx="36004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ja-JP" sz="2200" dirty="0">
                <a:latin typeface="+mn-ea"/>
              </a:rPr>
              <a:t>876543210</a:t>
            </a:r>
            <a:endParaRPr kumimoji="1" lang="ja-JP" altLang="en-US" sz="2200" dirty="0">
              <a:latin typeface="+mn-ea"/>
            </a:endParaRPr>
          </a:p>
        </p:txBody>
      </p:sp>
      <p:sp>
        <p:nvSpPr>
          <p:cNvPr id="9" name="四角形吹き出し 4">
            <a:extLst>
              <a:ext uri="{FF2B5EF4-FFF2-40B4-BE49-F238E27FC236}">
                <a16:creationId xmlns:a16="http://schemas.microsoft.com/office/drawing/2014/main" id="{3C45000E-AD2B-4EB8-881C-668CBF63B666}"/>
              </a:ext>
            </a:extLst>
          </p:cNvPr>
          <p:cNvSpPr/>
          <p:nvPr/>
        </p:nvSpPr>
        <p:spPr>
          <a:xfrm>
            <a:off x="5879976" y="274638"/>
            <a:ext cx="1872208" cy="936104"/>
          </a:xfrm>
          <a:prstGeom prst="wedgeRectCallout">
            <a:avLst>
              <a:gd name="adj1" fmla="val -32822"/>
              <a:gd name="adj2" fmla="val 124883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平均作業時間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30.2</a:t>
            </a:r>
            <a:r>
              <a:rPr lang="ja-JP" altLang="en-US" sz="3200" dirty="0">
                <a:solidFill>
                  <a:schemeClr val="tx1"/>
                </a:solidFill>
              </a:rPr>
              <a:t>分</a:t>
            </a:r>
          </a:p>
        </p:txBody>
      </p:sp>
      <p:sp>
        <p:nvSpPr>
          <p:cNvPr id="10" name="四角形吹き出し 5">
            <a:extLst>
              <a:ext uri="{FF2B5EF4-FFF2-40B4-BE49-F238E27FC236}">
                <a16:creationId xmlns:a16="http://schemas.microsoft.com/office/drawing/2014/main" id="{D87D67B1-3F74-4D58-B21D-8E9FFD4F673E}"/>
              </a:ext>
            </a:extLst>
          </p:cNvPr>
          <p:cNvSpPr/>
          <p:nvPr/>
        </p:nvSpPr>
        <p:spPr>
          <a:xfrm>
            <a:off x="8325624" y="289987"/>
            <a:ext cx="1872208" cy="936104"/>
          </a:xfrm>
          <a:prstGeom prst="wedgeRectCallout">
            <a:avLst>
              <a:gd name="adj1" fmla="val -35930"/>
              <a:gd name="adj2" fmla="val 151079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</a:rPr>
              <a:t>平均作業時間</a:t>
            </a:r>
            <a:endParaRPr lang="en-US" altLang="ja-JP" sz="2000" dirty="0">
              <a:solidFill>
                <a:schemeClr val="tx1"/>
              </a:solidFill>
            </a:endParaRPr>
          </a:p>
          <a:p>
            <a:pPr algn="ctr"/>
            <a:r>
              <a:rPr lang="en-US" altLang="ja-JP" sz="3200" dirty="0">
                <a:solidFill>
                  <a:schemeClr val="tx1"/>
                </a:solidFill>
              </a:rPr>
              <a:t>38.2</a:t>
            </a:r>
            <a:r>
              <a:rPr lang="ja-JP" altLang="en-US" sz="3200" dirty="0">
                <a:solidFill>
                  <a:schemeClr val="tx1"/>
                </a:solidFill>
              </a:rPr>
              <a:t>分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28494798-8925-4255-BEB8-ABC0756C101B}"/>
              </a:ext>
            </a:extLst>
          </p:cNvPr>
          <p:cNvSpPr txBox="1">
            <a:spLocks/>
          </p:cNvSpPr>
          <p:nvPr/>
        </p:nvSpPr>
        <p:spPr>
          <a:xfrm>
            <a:off x="1487488" y="4361028"/>
            <a:ext cx="9494712" cy="2164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ja-JP" altLang="en-US" dirty="0"/>
              <a:t>作業</a:t>
            </a:r>
            <a:r>
              <a:rPr lang="ja-JP" altLang="ja-JP" dirty="0"/>
              <a:t>品質</a:t>
            </a:r>
            <a:r>
              <a:rPr lang="ja-JP" altLang="en-US" dirty="0">
                <a:solidFill>
                  <a:srgbClr val="C00000"/>
                </a:solidFill>
              </a:rPr>
              <a:t>■</a:t>
            </a:r>
            <a:r>
              <a:rPr lang="ja-JP" altLang="en-US" dirty="0">
                <a:solidFill>
                  <a:srgbClr val="0070C0"/>
                </a:solidFill>
              </a:rPr>
              <a:t> </a:t>
            </a:r>
            <a:r>
              <a:rPr lang="ja-JP" altLang="ja-JP" dirty="0"/>
              <a:t>：評価が</a:t>
            </a:r>
            <a:r>
              <a:rPr lang="en-US" altLang="ja-JP" dirty="0"/>
              <a:t>3</a:t>
            </a:r>
            <a:r>
              <a:rPr lang="ja-JP" altLang="ja-JP" dirty="0"/>
              <a:t>と</a:t>
            </a:r>
            <a:r>
              <a:rPr lang="en-US" altLang="ja-JP" dirty="0"/>
              <a:t>5</a:t>
            </a:r>
            <a:r>
              <a:rPr lang="ja-JP" altLang="ja-JP" dirty="0"/>
              <a:t>に分かれている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短時間の人→作業に慣れていて</a:t>
            </a:r>
            <a:r>
              <a:rPr lang="en-US" altLang="ja-JP" dirty="0">
                <a:latin typeface="+mn-ea"/>
              </a:rPr>
              <a:t>HMD</a:t>
            </a:r>
            <a:r>
              <a:rPr lang="ja-JP" altLang="en-US" dirty="0">
                <a:latin typeface="+mn-ea"/>
              </a:rPr>
              <a:t>が作業の阻害に</a:t>
            </a:r>
            <a:endParaRPr lang="en-US" altLang="ja-JP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>
                <a:latin typeface="+mn-ea"/>
              </a:rPr>
              <a:t>長時間の人</a:t>
            </a:r>
            <a:r>
              <a:rPr lang="ja-JP" altLang="en-US" dirty="0"/>
              <a:t>→本システムを十分に体験し理解を深めた</a:t>
            </a:r>
            <a:endParaRPr lang="ja-JP" altLang="en-US" dirty="0">
              <a:latin typeface="+mn-ea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5A2503-B692-43BA-9A0C-B3C1ABBC4676}"/>
              </a:ext>
            </a:extLst>
          </p:cNvPr>
          <p:cNvSpPr txBox="1"/>
          <p:nvPr/>
        </p:nvSpPr>
        <p:spPr>
          <a:xfrm>
            <a:off x="1919536" y="3592836"/>
            <a:ext cx="871296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300" dirty="0"/>
              <a:t>評価</a:t>
            </a:r>
            <a:r>
              <a:rPr lang="en-US" altLang="ja-JP" sz="2300" dirty="0"/>
              <a:t>1</a:t>
            </a:r>
            <a:r>
              <a:rPr lang="ja-JP" altLang="en-US" sz="2300" dirty="0"/>
              <a:t>　 　評価</a:t>
            </a:r>
            <a:r>
              <a:rPr lang="en-US" altLang="ja-JP" sz="2300" dirty="0"/>
              <a:t>2</a:t>
            </a:r>
            <a:r>
              <a:rPr lang="ja-JP" altLang="en-US" sz="2300" dirty="0"/>
              <a:t>　 　評価</a:t>
            </a:r>
            <a:r>
              <a:rPr lang="en-US" altLang="ja-JP" sz="2300" dirty="0"/>
              <a:t>3</a:t>
            </a:r>
            <a:r>
              <a:rPr lang="ja-JP" altLang="en-US" sz="2300" dirty="0"/>
              <a:t>　 　評価</a:t>
            </a:r>
            <a:r>
              <a:rPr lang="en-US" altLang="ja-JP" sz="2300" dirty="0"/>
              <a:t>4</a:t>
            </a:r>
            <a:r>
              <a:rPr lang="ja-JP" altLang="en-US" sz="2300" dirty="0"/>
              <a:t>　　 評価</a:t>
            </a:r>
            <a:r>
              <a:rPr lang="en-US" altLang="ja-JP" sz="2300" dirty="0"/>
              <a:t>5</a:t>
            </a:r>
            <a:endParaRPr kumimoji="1" lang="ja-JP" altLang="en-US" sz="23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6526F28-26EA-472A-A592-0BFCD8BEE116}"/>
              </a:ext>
            </a:extLst>
          </p:cNvPr>
          <p:cNvSpPr txBox="1"/>
          <p:nvPr/>
        </p:nvSpPr>
        <p:spPr>
          <a:xfrm>
            <a:off x="2207568" y="3986284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</a:rPr>
              <a:t>■</a:t>
            </a:r>
            <a:r>
              <a:rPr lang="ja-JP" altLang="en-US" sz="2400" dirty="0"/>
              <a:t>分かりやすさ</a:t>
            </a:r>
            <a:r>
              <a:rPr lang="ja-JP" altLang="en-US" sz="2400" dirty="0">
                <a:solidFill>
                  <a:srgbClr val="0070C0"/>
                </a:solidFill>
              </a:rPr>
              <a:t>　　</a:t>
            </a:r>
            <a:r>
              <a:rPr lang="ja-JP" altLang="en-US" sz="2400" dirty="0">
                <a:solidFill>
                  <a:schemeClr val="accent3"/>
                </a:solidFill>
              </a:rPr>
              <a:t> ■</a:t>
            </a:r>
            <a:r>
              <a:rPr lang="ja-JP" altLang="en-US" sz="2400" dirty="0"/>
              <a:t>作業効率の向上</a:t>
            </a:r>
            <a:r>
              <a:rPr lang="ja-JP" altLang="en-US" sz="2400" dirty="0">
                <a:solidFill>
                  <a:schemeClr val="accent3"/>
                </a:solidFill>
              </a:rPr>
              <a:t>　　</a:t>
            </a:r>
            <a:r>
              <a:rPr lang="ja-JP" altLang="en-US" sz="2400" dirty="0">
                <a:solidFill>
                  <a:srgbClr val="C00000"/>
                </a:solidFill>
              </a:rPr>
              <a:t> ■</a:t>
            </a:r>
            <a:r>
              <a:rPr lang="ja-JP" altLang="en-US" sz="2400" dirty="0"/>
              <a:t>作業</a:t>
            </a:r>
            <a:r>
              <a:rPr lang="ja-JP" altLang="ja-JP" sz="2400" dirty="0"/>
              <a:t>品質</a:t>
            </a:r>
            <a:r>
              <a:rPr lang="ja-JP" altLang="en-US" sz="2400" dirty="0"/>
              <a:t>の向上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7630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00201"/>
            <a:ext cx="9806880" cy="1900808"/>
          </a:xfrm>
        </p:spPr>
        <p:txBody>
          <a:bodyPr>
            <a:normAutofit/>
          </a:bodyPr>
          <a:lstStyle/>
          <a:p>
            <a:r>
              <a:rPr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HMD</a:t>
            </a:r>
            <a:r>
              <a:rPr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を用いた一人称視点での見本の観察</a:t>
            </a:r>
            <a:endParaRPr lang="en-US" altLang="ja-JP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r>
              <a:rPr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動きのある組立て見本での組み立て指示</a:t>
            </a:r>
            <a:endParaRPr lang="en-US" altLang="ja-JP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endParaRPr lang="en-US" altLang="ja-JP" sz="20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indent="0">
              <a:buNone/>
            </a:pPr>
            <a:r>
              <a:rPr lang="ja-JP" altLang="en-US" sz="28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　</a:t>
            </a:r>
            <a:r>
              <a:rPr lang="ja-JP" altLang="en-US" sz="2800" dirty="0">
                <a:solidFill>
                  <a:srgbClr val="0070C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理解を深めることに大きく寄与</a:t>
            </a:r>
            <a:endParaRPr lang="en-US" altLang="ja-JP" sz="2800" dirty="0">
              <a:solidFill>
                <a:srgbClr val="0070C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indent="0">
              <a:buNone/>
            </a:pPr>
            <a:endParaRPr lang="en-US" altLang="ja-JP" sz="2800" dirty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indent="0">
              <a:buNone/>
            </a:pPr>
            <a:endParaRPr lang="ja-JP" altLang="en-US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4" name="下矢印 3"/>
          <p:cNvSpPr/>
          <p:nvPr/>
        </p:nvSpPr>
        <p:spPr>
          <a:xfrm>
            <a:off x="3284293" y="2536130"/>
            <a:ext cx="360040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9600" y="3789040"/>
            <a:ext cx="9817224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作業者の技能レベルが高い</a:t>
            </a:r>
            <a:endParaRPr lang="en-US" altLang="ja-JP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r>
              <a:rPr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使用した</a:t>
            </a:r>
            <a:r>
              <a:rPr lang="en-US" altLang="ja-JP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HMD</a:t>
            </a:r>
            <a:r>
              <a:rPr lang="ja-JP" altLang="en-US" sz="2400" dirty="0"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の性能の限界や特性</a:t>
            </a:r>
            <a:endParaRPr lang="en-US" altLang="ja-JP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endParaRPr lang="en-US" altLang="ja-JP" sz="20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indent="0">
              <a:buNone/>
            </a:pPr>
            <a:r>
              <a:rPr lang="ja-JP" altLang="en-US" sz="28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　作業の阻害をしてしまう</a:t>
            </a:r>
            <a:endParaRPr lang="en-US" altLang="ja-JP" sz="2800" dirty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indent="0">
              <a:buNone/>
            </a:pPr>
            <a:endParaRPr lang="en-US" altLang="ja-JP" sz="2800" dirty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indent="0">
              <a:buNone/>
            </a:pPr>
            <a:r>
              <a:rPr lang="ja-JP" altLang="en-US" sz="28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　特性の異なる</a:t>
            </a:r>
            <a:r>
              <a:rPr lang="en-US" altLang="ja-JP" sz="28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HMD</a:t>
            </a:r>
            <a:r>
              <a:rPr lang="ja-JP" altLang="en-US" sz="28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を使うなど対策が必要</a:t>
            </a:r>
            <a:endParaRPr lang="en-US" altLang="ja-JP" sz="2800" dirty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indent="0">
              <a:buNone/>
            </a:pPr>
            <a:endParaRPr lang="ja-JP" altLang="en-US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6" name="下矢印 5"/>
          <p:cNvSpPr/>
          <p:nvPr/>
        </p:nvSpPr>
        <p:spPr>
          <a:xfrm>
            <a:off x="3284293" y="4740103"/>
            <a:ext cx="360040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7" name="下矢印 6"/>
          <p:cNvSpPr/>
          <p:nvPr/>
        </p:nvSpPr>
        <p:spPr>
          <a:xfrm>
            <a:off x="3287688" y="5661248"/>
            <a:ext cx="360040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DDBA0463-171B-4003-AC3E-40295A86594F}"/>
              </a:ext>
            </a:extLst>
          </p:cNvPr>
          <p:cNvGrpSpPr/>
          <p:nvPr/>
        </p:nvGrpSpPr>
        <p:grpSpPr>
          <a:xfrm>
            <a:off x="7682087" y="4221087"/>
            <a:ext cx="4608511" cy="2088233"/>
            <a:chOff x="6942651" y="4056027"/>
            <a:chExt cx="4608511" cy="2088233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96"/>
            <a:stretch/>
          </p:blipFill>
          <p:spPr bwMode="auto">
            <a:xfrm>
              <a:off x="6955589" y="4056027"/>
              <a:ext cx="360490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7896200" y="5498751"/>
              <a:ext cx="24482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latin typeface="HGSｺﾞｼｯｸE" panose="020B0900000000000000" pitchFamily="50" charset="-128"/>
                  <a:ea typeface="HGSｺﾞｼｯｸE" panose="020B0900000000000000" pitchFamily="50" charset="-128"/>
                </a:rPr>
                <a:t>HoloLens</a:t>
              </a: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6942651" y="5836483"/>
              <a:ext cx="46085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>
                  <a:latin typeface="+mj-ea"/>
                  <a:ea typeface="+mj-ea"/>
                </a:rPr>
                <a:t>出典：</a:t>
              </a:r>
              <a:r>
                <a:rPr lang="en-US" altLang="ja-JP" sz="1400" dirty="0">
                  <a:latin typeface="+mj-ea"/>
                  <a:ea typeface="+mj-ea"/>
                </a:rPr>
                <a:t>https://www.microsoft.com/ja-jp/hololens</a:t>
              </a: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29C46DC2-90A4-474E-B9E0-220A14C160DC}"/>
              </a:ext>
            </a:extLst>
          </p:cNvPr>
          <p:cNvGrpSpPr/>
          <p:nvPr/>
        </p:nvGrpSpPr>
        <p:grpSpPr>
          <a:xfrm>
            <a:off x="7896198" y="930533"/>
            <a:ext cx="4180287" cy="2448273"/>
            <a:chOff x="7680176" y="1527006"/>
            <a:chExt cx="4968552" cy="2909937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363E0209-67B7-47D4-98CC-B7ACCA13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0176" y="1527006"/>
              <a:ext cx="4354309" cy="2448272"/>
            </a:xfrm>
            <a:prstGeom prst="rect">
              <a:avLst/>
            </a:prstGeom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309A33AD-0946-4F47-AFFD-D407F1006E73}"/>
                </a:ext>
              </a:extLst>
            </p:cNvPr>
            <p:cNvSpPr txBox="1"/>
            <p:nvPr/>
          </p:nvSpPr>
          <p:spPr>
            <a:xfrm>
              <a:off x="9155038" y="3575168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HGSｺﾞｼｯｸE" panose="020B0900000000000000" pitchFamily="50" charset="-128"/>
                  <a:ea typeface="HGSｺﾞｼｯｸE" panose="020B0900000000000000" pitchFamily="50" charset="-128"/>
                </a:rPr>
                <a:t>Mirage Solo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976BA235-DDE3-49F7-9A07-520ECA7CA790}"/>
                </a:ext>
              </a:extLst>
            </p:cNvPr>
            <p:cNvSpPr txBox="1"/>
            <p:nvPr/>
          </p:nvSpPr>
          <p:spPr>
            <a:xfrm>
              <a:off x="7680176" y="3975278"/>
              <a:ext cx="4968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latin typeface="+mj-ea"/>
                  <a:ea typeface="+mj-ea"/>
                </a:rPr>
                <a:t>出典：</a:t>
              </a:r>
              <a:r>
                <a:rPr lang="en-US" altLang="ja-JP" sz="1200" dirty="0">
                  <a:latin typeface="+mj-ea"/>
                  <a:ea typeface="+mj-ea"/>
                </a:rPr>
                <a:t>https://www.lenovo.com/jp/ja/vr-smartdevices/augmented-reality/lenovo-mirage-solo/Mirage-Solo/p/ZZIRZRHVR01</a:t>
              </a:r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09A33AD-0946-4F47-AFFD-D407F1006E73}"/>
              </a:ext>
            </a:extLst>
          </p:cNvPr>
          <p:cNvSpPr txBox="1"/>
          <p:nvPr/>
        </p:nvSpPr>
        <p:spPr>
          <a:xfrm>
            <a:off x="8419609" y="736322"/>
            <a:ext cx="288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ビデオ透過式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HMD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309A33AD-0946-4F47-AFFD-D407F1006E73}"/>
              </a:ext>
            </a:extLst>
          </p:cNvPr>
          <p:cNvSpPr txBox="1"/>
          <p:nvPr/>
        </p:nvSpPr>
        <p:spPr>
          <a:xfrm>
            <a:off x="8572011" y="4077072"/>
            <a:ext cx="288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光学透過式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HMD</a:t>
            </a:r>
          </a:p>
        </p:txBody>
      </p:sp>
    </p:spTree>
    <p:extLst>
      <p:ext uri="{BB962C8B-B14F-4D97-AF65-F5344CB8AC3E}">
        <p14:creationId xmlns:p14="http://schemas.microsoft.com/office/powerpoint/2010/main" val="30463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ja-JP" dirty="0"/>
              <a:t>AR</a:t>
            </a:r>
            <a:r>
              <a:rPr kumimoji="1" lang="ja-JP" altLang="en-US" dirty="0"/>
              <a:t>を用いた作業支援の実例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89D72F14-36DF-486D-9DED-A29C508EE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474"/>
          <a:stretch/>
        </p:blipFill>
        <p:spPr>
          <a:xfrm>
            <a:off x="5417614" y="2348880"/>
            <a:ext cx="6653027" cy="3268959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D3FFDDA4-3B08-4502-A831-9C322E429315}"/>
              </a:ext>
            </a:extLst>
          </p:cNvPr>
          <p:cNvSpPr txBox="1">
            <a:spLocks/>
          </p:cNvSpPr>
          <p:nvPr/>
        </p:nvSpPr>
        <p:spPr>
          <a:xfrm>
            <a:off x="609600" y="2348880"/>
            <a:ext cx="4694312" cy="3774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>
                <a:latin typeface="+mn-ea"/>
              </a:rPr>
              <a:t>PTC</a:t>
            </a:r>
            <a:r>
              <a:rPr lang="ja-JP" altLang="en-US" sz="2800" dirty="0">
                <a:latin typeface="+mn-ea"/>
              </a:rPr>
              <a:t>社による</a:t>
            </a:r>
            <a:r>
              <a:rPr lang="en-US" altLang="ja-JP" sz="2800" dirty="0">
                <a:latin typeface="+mn-ea"/>
              </a:rPr>
              <a:t>AR</a:t>
            </a:r>
            <a:r>
              <a:rPr lang="ja-JP" altLang="en-US" sz="2800" dirty="0">
                <a:latin typeface="+mn-ea"/>
              </a:rPr>
              <a:t>を利用した　作業支援</a:t>
            </a:r>
            <a:endParaRPr lang="en-US" altLang="ja-JP" sz="2800" dirty="0">
              <a:latin typeface="+mn-ea"/>
            </a:endParaRPr>
          </a:p>
          <a:p>
            <a:endParaRPr lang="en-US" altLang="ja-JP" sz="2800" dirty="0">
              <a:latin typeface="+mn-ea"/>
            </a:endParaRPr>
          </a:p>
          <a:p>
            <a:r>
              <a:rPr lang="en-US" altLang="ja-JP" sz="2800" dirty="0">
                <a:latin typeface="+mn-ea"/>
              </a:rPr>
              <a:t>HoloLens</a:t>
            </a:r>
            <a:r>
              <a:rPr lang="ja-JP" altLang="en-US" sz="2800" dirty="0">
                <a:latin typeface="+mn-ea"/>
              </a:rPr>
              <a:t>を用いており操作にはハンドジェスチャを活用</a:t>
            </a:r>
            <a:endParaRPr lang="en-US" altLang="ja-JP" sz="2800" dirty="0"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800" dirty="0">
                <a:solidFill>
                  <a:srgbClr val="C0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　</a:t>
            </a:r>
            <a:endParaRPr lang="en-US" altLang="ja-JP" sz="2800" dirty="0">
              <a:solidFill>
                <a:srgbClr val="C0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ja-JP" altLang="en-US" sz="2400" dirty="0"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3D6FCC-C54C-4A0E-B8A6-728E87B80651}"/>
              </a:ext>
            </a:extLst>
          </p:cNvPr>
          <p:cNvSpPr txBox="1"/>
          <p:nvPr/>
        </p:nvSpPr>
        <p:spPr>
          <a:xfrm>
            <a:off x="5414568" y="5632677"/>
            <a:ext cx="67667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+mj-ea"/>
                <a:ea typeface="+mj-ea"/>
              </a:rPr>
              <a:t>出典：</a:t>
            </a:r>
            <a:r>
              <a:rPr lang="en-US" altLang="ja-JP" sz="1400" dirty="0">
                <a:latin typeface="+mj-ea"/>
                <a:ea typeface="+mj-ea"/>
              </a:rPr>
              <a:t>https://www.ptc.com/ja/products/augmented-reality/solutions-for-manufacturing</a:t>
            </a:r>
          </a:p>
        </p:txBody>
      </p:sp>
    </p:spTree>
    <p:extLst>
      <p:ext uri="{BB962C8B-B14F-4D97-AF65-F5344CB8AC3E}">
        <p14:creationId xmlns:p14="http://schemas.microsoft.com/office/powerpoint/2010/main" val="1895399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9CC3B8-32A9-41D4-B03F-1A2CD1E0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ビデオ透過式と光学透過式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534CFB0-44FD-4483-8984-85F1A01BA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12025" y="1933399"/>
            <a:ext cx="5792211" cy="325855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475AECC-DB1C-42E9-BBBA-686C57438E4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8005" y="1916832"/>
            <a:ext cx="5851972" cy="329168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3304E86-28B1-4D88-8AAC-752601F7ADCB}"/>
              </a:ext>
            </a:extLst>
          </p:cNvPr>
          <p:cNvSpPr txBox="1"/>
          <p:nvPr/>
        </p:nvSpPr>
        <p:spPr>
          <a:xfrm>
            <a:off x="839416" y="5301208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光学透過式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3FD2642-045A-4B68-AE7B-0EEA8D2D44BE}"/>
              </a:ext>
            </a:extLst>
          </p:cNvPr>
          <p:cNvSpPr txBox="1"/>
          <p:nvPr/>
        </p:nvSpPr>
        <p:spPr>
          <a:xfrm>
            <a:off x="6861056" y="5301208"/>
            <a:ext cx="47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ビデオ透過式</a:t>
            </a:r>
          </a:p>
        </p:txBody>
      </p:sp>
    </p:spTree>
    <p:extLst>
      <p:ext uri="{BB962C8B-B14F-4D97-AF65-F5344CB8AC3E}">
        <p14:creationId xmlns:p14="http://schemas.microsoft.com/office/powerpoint/2010/main" val="63483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9CC3B8-32A9-41D4-B03F-1A2CD1E0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トラッキング方式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BD0ADCA-BA96-49B0-BEAF-7E228DB3DE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87488" y="1491265"/>
            <a:ext cx="9217024" cy="518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59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9CC3B8-32A9-41D4-B03F-1A2CD1E0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Degree</a:t>
            </a:r>
            <a:r>
              <a:rPr lang="ja-JP" altLang="en-US" dirty="0"/>
              <a:t> </a:t>
            </a:r>
            <a:r>
              <a:rPr lang="en-US" altLang="ja-JP" dirty="0"/>
              <a:t>of Freedom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ADA6DAA-A8E0-4310-99AE-2FBB108324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830792"/>
            <a:ext cx="9361040" cy="4761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951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9CC3B8-32A9-41D4-B03F-1A2CD1E01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ハンドコントローラの回転</a:t>
            </a:r>
          </a:p>
        </p:txBody>
      </p:sp>
      <p:pic>
        <p:nvPicPr>
          <p:cNvPr id="3" name="sotsurondouga2">
            <a:hlinkClick r:id="" action="ppaction://media"/>
            <a:extLst>
              <a:ext uri="{FF2B5EF4-FFF2-40B4-BE49-F238E27FC236}">
                <a16:creationId xmlns:a16="http://schemas.microsoft.com/office/drawing/2014/main" id="{62977829-BE5F-4CD7-94E1-E884D98026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1584" y="1272879"/>
            <a:ext cx="7488832" cy="526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8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7EC1B4-1687-40F5-A992-081B12667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評価アンケート結果　</a:t>
            </a:r>
            <a:r>
              <a:rPr kumimoji="1" lang="en-US" altLang="ja-JP" dirty="0"/>
              <a:t>Q4</a:t>
            </a:r>
            <a:endParaRPr kumimoji="1" lang="ja-JP" alt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B817DBD-AFD8-4020-8745-DCED28F23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10595611" cy="42693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endParaRPr kumimoji="1" lang="en-US" altLang="ja-JP" sz="2400" dirty="0"/>
          </a:p>
          <a:p>
            <a:pPr marL="114300" indent="0">
              <a:buNone/>
            </a:pPr>
            <a:endParaRPr kumimoji="1" lang="en-US" altLang="ja-JP" sz="2800" dirty="0"/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1791E89A-774C-4C9D-BF72-C617EF88B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3224069"/>
              </p:ext>
            </p:extLst>
          </p:nvPr>
        </p:nvGraphicFramePr>
        <p:xfrm>
          <a:off x="1919537" y="1361251"/>
          <a:ext cx="9292411" cy="53802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59215">
                  <a:extLst>
                    <a:ext uri="{9D8B030D-6E8A-4147-A177-3AD203B41FA5}">
                      <a16:colId xmlns:a16="http://schemas.microsoft.com/office/drawing/2014/main" val="1348842485"/>
                    </a:ext>
                  </a:extLst>
                </a:gridCol>
                <a:gridCol w="4933196">
                  <a:extLst>
                    <a:ext uri="{9D8B030D-6E8A-4147-A177-3AD203B41FA5}">
                      <a16:colId xmlns:a16="http://schemas.microsoft.com/office/drawing/2014/main" val="673921116"/>
                    </a:ext>
                  </a:extLst>
                </a:gridCol>
              </a:tblGrid>
              <a:tr h="32709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 dirty="0">
                          <a:effectLst/>
                        </a:rPr>
                        <a:t>悪い点</a:t>
                      </a:r>
                      <a:endParaRPr lang="ja-JP" alt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 dirty="0">
                          <a:effectLst/>
                        </a:rPr>
                        <a:t>良い点</a:t>
                      </a:r>
                      <a:endParaRPr lang="ja-JP" alt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extLst>
                  <a:ext uri="{0D108BD9-81ED-4DB2-BD59-A6C34878D82A}">
                    <a16:rowId xmlns:a16="http://schemas.microsoft.com/office/drawing/2014/main" val="2673116435"/>
                  </a:ext>
                </a:extLst>
              </a:tr>
              <a:tr h="63102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 dirty="0">
                          <a:effectLst/>
                        </a:rPr>
                        <a:t>パーツ形状が分かりづらい</a:t>
                      </a:r>
                      <a:endParaRPr lang="ja-JP" alt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>
                          <a:effectLst/>
                        </a:rPr>
                        <a:t>立体的で分かりやすい</a:t>
                      </a:r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extLst>
                  <a:ext uri="{0D108BD9-81ED-4DB2-BD59-A6C34878D82A}">
                    <a16:rowId xmlns:a16="http://schemas.microsoft.com/office/drawing/2014/main" val="1840059558"/>
                  </a:ext>
                </a:extLst>
              </a:tr>
              <a:tr h="63102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>
                          <a:effectLst/>
                        </a:rPr>
                        <a:t>色の判断が難しい</a:t>
                      </a:r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 dirty="0">
                          <a:effectLst/>
                        </a:rPr>
                        <a:t>ステップ操作がやりやすい</a:t>
                      </a:r>
                      <a:endParaRPr lang="ja-JP" alt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extLst>
                  <a:ext uri="{0D108BD9-81ED-4DB2-BD59-A6C34878D82A}">
                    <a16:rowId xmlns:a16="http://schemas.microsoft.com/office/drawing/2014/main" val="2984489349"/>
                  </a:ext>
                </a:extLst>
              </a:tr>
              <a:tr h="63102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>
                          <a:effectLst/>
                        </a:rPr>
                        <a:t>焦点が合わない、ぼやける</a:t>
                      </a:r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 dirty="0">
                          <a:effectLst/>
                        </a:rPr>
                        <a:t>モデルの回転によって理解しやすい</a:t>
                      </a:r>
                      <a:endParaRPr lang="ja-JP" alt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extLst>
                  <a:ext uri="{0D108BD9-81ED-4DB2-BD59-A6C34878D82A}">
                    <a16:rowId xmlns:a16="http://schemas.microsoft.com/office/drawing/2014/main" val="2226159696"/>
                  </a:ext>
                </a:extLst>
              </a:tr>
              <a:tr h="6310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100" b="1" u="none" strike="noStrike" dirty="0">
                          <a:effectLst/>
                        </a:rPr>
                        <a:t>HMD</a:t>
                      </a:r>
                      <a:r>
                        <a:rPr lang="ja-JP" altLang="en-US" sz="2100" b="1" u="none" strike="noStrike" dirty="0">
                          <a:effectLst/>
                        </a:rPr>
                        <a:t>の圧迫感</a:t>
                      </a:r>
                      <a:endParaRPr lang="ja-JP" alt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extLst>
                  <a:ext uri="{0D108BD9-81ED-4DB2-BD59-A6C34878D82A}">
                    <a16:rowId xmlns:a16="http://schemas.microsoft.com/office/drawing/2014/main" val="3845827687"/>
                  </a:ext>
                </a:extLst>
              </a:tr>
              <a:tr h="63102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>
                          <a:effectLst/>
                        </a:rPr>
                        <a:t>リモコンの上下の判別が難</a:t>
                      </a:r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extLst>
                  <a:ext uri="{0D108BD9-81ED-4DB2-BD59-A6C34878D82A}">
                    <a16:rowId xmlns:a16="http://schemas.microsoft.com/office/drawing/2014/main" val="3341971164"/>
                  </a:ext>
                </a:extLst>
              </a:tr>
              <a:tr h="6310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2100" b="1" u="none" strike="noStrike">
                          <a:effectLst/>
                        </a:rPr>
                        <a:t>3D</a:t>
                      </a:r>
                      <a:r>
                        <a:rPr lang="ja-JP" altLang="en-US" sz="2100" b="1" u="none" strike="noStrike">
                          <a:effectLst/>
                        </a:rPr>
                        <a:t>酔いを感じる</a:t>
                      </a:r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extLst>
                  <a:ext uri="{0D108BD9-81ED-4DB2-BD59-A6C34878D82A}">
                    <a16:rowId xmlns:a16="http://schemas.microsoft.com/office/drawing/2014/main" val="3225244010"/>
                  </a:ext>
                </a:extLst>
              </a:tr>
              <a:tr h="63102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>
                          <a:effectLst/>
                        </a:rPr>
                        <a:t>現実世界が見えにくい</a:t>
                      </a:r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extLst>
                  <a:ext uri="{0D108BD9-81ED-4DB2-BD59-A6C34878D82A}">
                    <a16:rowId xmlns:a16="http://schemas.microsoft.com/office/drawing/2014/main" val="1435899371"/>
                  </a:ext>
                </a:extLst>
              </a:tr>
              <a:tr h="631029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2100" b="1" u="none" strike="noStrike">
                          <a:effectLst/>
                        </a:rPr>
                        <a:t>部品長さが分かりにくい</a:t>
                      </a:r>
                      <a:endParaRPr lang="ja-JP" altLang="en-US" sz="2100" b="1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2100" b="1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12005" marR="12005" marT="12005" marB="0" anchor="ctr"/>
                </a:tc>
                <a:extLst>
                  <a:ext uri="{0D108BD9-81ED-4DB2-BD59-A6C34878D82A}">
                    <a16:rowId xmlns:a16="http://schemas.microsoft.com/office/drawing/2014/main" val="2676358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937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12CF534-420B-47B6-B898-99424BBF8F8A}"/>
              </a:ext>
            </a:extLst>
          </p:cNvPr>
          <p:cNvGrpSpPr/>
          <p:nvPr/>
        </p:nvGrpSpPr>
        <p:grpSpPr>
          <a:xfrm>
            <a:off x="-1032792" y="1453094"/>
            <a:ext cx="13111554" cy="4781350"/>
            <a:chOff x="186530" y="1859893"/>
            <a:chExt cx="11449210" cy="4175148"/>
          </a:xfrm>
        </p:grpSpPr>
        <p:sp>
          <p:nvSpPr>
            <p:cNvPr id="19" name="フリーフォーム: 図形 18">
              <a:extLst>
                <a:ext uri="{FF2B5EF4-FFF2-40B4-BE49-F238E27FC236}">
                  <a16:creationId xmlns:a16="http://schemas.microsoft.com/office/drawing/2014/main" id="{09F485C1-2C2A-43E2-BCEE-3BF50F0D81F6}"/>
                </a:ext>
              </a:extLst>
            </p:cNvPr>
            <p:cNvSpPr/>
            <p:nvPr/>
          </p:nvSpPr>
          <p:spPr>
            <a:xfrm>
              <a:off x="8166734" y="3954781"/>
              <a:ext cx="3469005" cy="2080260"/>
            </a:xfrm>
            <a:custGeom>
              <a:avLst/>
              <a:gdLst>
                <a:gd name="connsiteX0" fmla="*/ 11430 w 3406140"/>
                <a:gd name="connsiteY0" fmla="*/ 0 h 1931670"/>
                <a:gd name="connsiteX1" fmla="*/ 11430 w 3406140"/>
                <a:gd name="connsiteY1" fmla="*/ 1931670 h 1931670"/>
                <a:gd name="connsiteX2" fmla="*/ 3406140 w 3406140"/>
                <a:gd name="connsiteY2" fmla="*/ 1931670 h 1931670"/>
                <a:gd name="connsiteX3" fmla="*/ 3406140 w 3406140"/>
                <a:gd name="connsiteY3" fmla="*/ 11430 h 1931670"/>
                <a:gd name="connsiteX4" fmla="*/ 0 w 3406140"/>
                <a:gd name="connsiteY4" fmla="*/ 11430 h 19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06140" h="1931670">
                  <a:moveTo>
                    <a:pt x="11430" y="0"/>
                  </a:moveTo>
                  <a:lnTo>
                    <a:pt x="11430" y="1931670"/>
                  </a:lnTo>
                  <a:lnTo>
                    <a:pt x="3406140" y="1931670"/>
                  </a:lnTo>
                  <a:lnTo>
                    <a:pt x="3406140" y="11430"/>
                  </a:lnTo>
                  <a:lnTo>
                    <a:pt x="0" y="11430"/>
                  </a:ln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フリーフォーム: 図形 17">
              <a:extLst>
                <a:ext uri="{FF2B5EF4-FFF2-40B4-BE49-F238E27FC236}">
                  <a16:creationId xmlns:a16="http://schemas.microsoft.com/office/drawing/2014/main" id="{16FE5576-B138-49EB-8645-A334402574D3}"/>
                </a:ext>
              </a:extLst>
            </p:cNvPr>
            <p:cNvSpPr/>
            <p:nvPr/>
          </p:nvSpPr>
          <p:spPr>
            <a:xfrm>
              <a:off x="1280160" y="1859893"/>
              <a:ext cx="10355580" cy="4175147"/>
            </a:xfrm>
            <a:custGeom>
              <a:avLst/>
              <a:gdLst>
                <a:gd name="connsiteX0" fmla="*/ 0 w 10355580"/>
                <a:gd name="connsiteY0" fmla="*/ 0 h 3989070"/>
                <a:gd name="connsiteX1" fmla="*/ 10355580 w 10355580"/>
                <a:gd name="connsiteY1" fmla="*/ 0 h 3989070"/>
                <a:gd name="connsiteX2" fmla="*/ 10355580 w 10355580"/>
                <a:gd name="connsiteY2" fmla="*/ 2011680 h 3989070"/>
                <a:gd name="connsiteX3" fmla="*/ 6915150 w 10355580"/>
                <a:gd name="connsiteY3" fmla="*/ 2011680 h 3989070"/>
                <a:gd name="connsiteX4" fmla="*/ 6915150 w 10355580"/>
                <a:gd name="connsiteY4" fmla="*/ 3989070 h 3989070"/>
                <a:gd name="connsiteX5" fmla="*/ 11430 w 10355580"/>
                <a:gd name="connsiteY5" fmla="*/ 3989070 h 3989070"/>
                <a:gd name="connsiteX6" fmla="*/ 11430 w 10355580"/>
                <a:gd name="connsiteY6" fmla="*/ 11430 h 398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55580" h="3989070">
                  <a:moveTo>
                    <a:pt x="0" y="0"/>
                  </a:moveTo>
                  <a:lnTo>
                    <a:pt x="10355580" y="0"/>
                  </a:lnTo>
                  <a:lnTo>
                    <a:pt x="10355580" y="2011680"/>
                  </a:lnTo>
                  <a:lnTo>
                    <a:pt x="6915150" y="2011680"/>
                  </a:lnTo>
                  <a:lnTo>
                    <a:pt x="6915150" y="3989070"/>
                  </a:lnTo>
                  <a:lnTo>
                    <a:pt x="11430" y="3989070"/>
                  </a:lnTo>
                  <a:lnTo>
                    <a:pt x="11430" y="11430"/>
                  </a:ln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CB41E8C-484A-4D8E-899C-92FA6856A813}"/>
                </a:ext>
              </a:extLst>
            </p:cNvPr>
            <p:cNvSpPr/>
            <p:nvPr/>
          </p:nvSpPr>
          <p:spPr>
            <a:xfrm>
              <a:off x="1398588" y="2531070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 b="1" dirty="0"/>
                <a:t>パーツ形状が分かりづらい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色の判断が難しい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現実世界が見えにくい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3C4A5E2-9C13-4454-BE63-3834A26B185D}"/>
                </a:ext>
              </a:extLst>
            </p:cNvPr>
            <p:cNvSpPr/>
            <p:nvPr/>
          </p:nvSpPr>
          <p:spPr>
            <a:xfrm>
              <a:off x="4857749" y="2531070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 b="1" dirty="0"/>
                <a:t>焦点が合わない、ぼやける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現実世界が見えにくい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4845076-C6E6-4A95-B30E-B0B816E5707F}"/>
                </a:ext>
              </a:extLst>
            </p:cNvPr>
            <p:cNvSpPr/>
            <p:nvPr/>
          </p:nvSpPr>
          <p:spPr>
            <a:xfrm>
              <a:off x="1398588" y="4687774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200" b="1" dirty="0"/>
                <a:t>HMD</a:t>
              </a:r>
              <a:r>
                <a:rPr kumimoji="1" lang="ja-JP" altLang="en-US" sz="2200" b="1" dirty="0"/>
                <a:t>の圧迫感</a:t>
              </a:r>
              <a:endParaRPr kumimoji="1" lang="en-US" altLang="ja-JP" sz="2200" b="1" dirty="0"/>
            </a:p>
            <a:p>
              <a:pPr algn="ctr"/>
              <a:r>
                <a:rPr kumimoji="1" lang="en-US" altLang="ja-JP" sz="2200" b="1" dirty="0"/>
                <a:t>3D</a:t>
              </a:r>
              <a:r>
                <a:rPr kumimoji="1" lang="ja-JP" altLang="en-US" sz="2200" b="1" dirty="0"/>
                <a:t>酔いを感じる</a:t>
              </a:r>
              <a:endParaRPr kumimoji="1" lang="en-US" altLang="ja-JP" sz="2200" b="1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9781784-BF52-4AEE-AA0D-43EF21990FBE}"/>
                </a:ext>
              </a:extLst>
            </p:cNvPr>
            <p:cNvSpPr/>
            <p:nvPr/>
          </p:nvSpPr>
          <p:spPr>
            <a:xfrm>
              <a:off x="8316910" y="2527839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b="1" dirty="0"/>
                <a:t>リモコンの上下がわかりにくい</a:t>
              </a:r>
              <a:endParaRPr kumimoji="1" lang="en-US" altLang="ja-JP" sz="2000" b="1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B867873-4B7D-4690-B2C1-784286758D75}"/>
                </a:ext>
              </a:extLst>
            </p:cNvPr>
            <p:cNvSpPr/>
            <p:nvPr/>
          </p:nvSpPr>
          <p:spPr>
            <a:xfrm>
              <a:off x="4857749" y="4674612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 b="1" dirty="0"/>
                <a:t>部品長さが分かりにくい</a:t>
              </a:r>
              <a:endParaRPr kumimoji="1" lang="en-US" altLang="ja-JP" sz="2200" b="1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B2BCB25-8FC1-40CB-99F1-6ED035CAD31D}"/>
                </a:ext>
              </a:extLst>
            </p:cNvPr>
            <p:cNvSpPr txBox="1"/>
            <p:nvPr/>
          </p:nvSpPr>
          <p:spPr>
            <a:xfrm>
              <a:off x="1398588" y="2108453"/>
              <a:ext cx="3074670" cy="37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C00000"/>
                  </a:solidFill>
                </a:rPr>
                <a:t>モノクロカメラ由来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755703B-5A4B-48DD-BCF5-D47EA2F8B2C2}"/>
                </a:ext>
              </a:extLst>
            </p:cNvPr>
            <p:cNvSpPr txBox="1"/>
            <p:nvPr/>
          </p:nvSpPr>
          <p:spPr>
            <a:xfrm>
              <a:off x="4857749" y="2112521"/>
              <a:ext cx="3074670" cy="37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C00000"/>
                  </a:solidFill>
                </a:rPr>
                <a:t>解像度由来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FB21321-18DB-48F8-B2CB-07DAEBB8350B}"/>
                </a:ext>
              </a:extLst>
            </p:cNvPr>
            <p:cNvSpPr txBox="1"/>
            <p:nvPr/>
          </p:nvSpPr>
          <p:spPr>
            <a:xfrm>
              <a:off x="1398588" y="4260771"/>
              <a:ext cx="3074670" cy="37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 b="1" dirty="0">
                  <a:solidFill>
                    <a:srgbClr val="C00000"/>
                  </a:solidFill>
                </a:rPr>
                <a:t>HMD</a:t>
              </a:r>
              <a:r>
                <a:rPr kumimoji="1" lang="ja-JP" altLang="en-US" sz="2200" b="1" dirty="0">
                  <a:solidFill>
                    <a:srgbClr val="C00000"/>
                  </a:solidFill>
                </a:rPr>
                <a:t>の性質由来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19C2171-C599-4E56-9D89-E6F06B6231C4}"/>
                </a:ext>
              </a:extLst>
            </p:cNvPr>
            <p:cNvSpPr txBox="1"/>
            <p:nvPr/>
          </p:nvSpPr>
          <p:spPr>
            <a:xfrm>
              <a:off x="8316910" y="2071575"/>
              <a:ext cx="3074670" cy="37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C00000"/>
                  </a:solidFill>
                </a:rPr>
                <a:t>機器</a:t>
              </a:r>
              <a:r>
                <a:rPr kumimoji="1" lang="en-US" altLang="ja-JP" sz="2200" b="1" dirty="0">
                  <a:solidFill>
                    <a:srgbClr val="C00000"/>
                  </a:solidFill>
                </a:rPr>
                <a:t>(</a:t>
              </a:r>
              <a:r>
                <a:rPr kumimoji="1" lang="en-US" altLang="ja-JP" sz="2200" b="1" dirty="0" err="1">
                  <a:solidFill>
                    <a:srgbClr val="C00000"/>
                  </a:solidFill>
                </a:rPr>
                <a:t>miragesolo</a:t>
              </a:r>
              <a:r>
                <a:rPr kumimoji="1" lang="en-US" altLang="ja-JP" sz="2200" b="1" dirty="0">
                  <a:solidFill>
                    <a:srgbClr val="C00000"/>
                  </a:solidFill>
                </a:rPr>
                <a:t>)</a:t>
              </a:r>
              <a:r>
                <a:rPr kumimoji="1" lang="ja-JP" altLang="en-US" sz="2200" b="1" dirty="0">
                  <a:solidFill>
                    <a:srgbClr val="C00000"/>
                  </a:solidFill>
                </a:rPr>
                <a:t>の性質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A144B49-9438-4943-94D6-7DD9BC2122A0}"/>
                </a:ext>
              </a:extLst>
            </p:cNvPr>
            <p:cNvSpPr txBox="1"/>
            <p:nvPr/>
          </p:nvSpPr>
          <p:spPr>
            <a:xfrm>
              <a:off x="4686298" y="4264175"/>
              <a:ext cx="3417572" cy="37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C00000"/>
                  </a:solidFill>
                </a:rPr>
                <a:t>ビデオ透過型の性質由来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49F7363-ED48-4086-8208-9B18ED83BB95}"/>
                </a:ext>
              </a:extLst>
            </p:cNvPr>
            <p:cNvSpPr/>
            <p:nvPr/>
          </p:nvSpPr>
          <p:spPr>
            <a:xfrm>
              <a:off x="8316910" y="4674612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 b="1" dirty="0"/>
                <a:t>立体的で分かりやすい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ステップ操作がやりやすい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回転によって理解しやすい</a:t>
              </a:r>
              <a:endParaRPr kumimoji="1" lang="en-US" altLang="ja-JP" sz="22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A40AAE7-79FC-4F19-B3BC-A07EAB3F9135}"/>
                </a:ext>
              </a:extLst>
            </p:cNvPr>
            <p:cNvSpPr txBox="1"/>
            <p:nvPr/>
          </p:nvSpPr>
          <p:spPr>
            <a:xfrm>
              <a:off x="8316910" y="4247609"/>
              <a:ext cx="3074670" cy="37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 b="1" dirty="0">
                  <a:solidFill>
                    <a:srgbClr val="0070C0"/>
                  </a:solidFill>
                </a:rPr>
                <a:t>HMD</a:t>
              </a:r>
              <a:r>
                <a:rPr kumimoji="1" lang="ja-JP" altLang="en-US" sz="2200" b="1" dirty="0">
                  <a:solidFill>
                    <a:srgbClr val="0070C0"/>
                  </a:solidFill>
                </a:rPr>
                <a:t>の性質由来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55904E79-A90D-408D-8ACC-D53FD6C4FE0A}"/>
                </a:ext>
              </a:extLst>
            </p:cNvPr>
            <p:cNvSpPr txBox="1"/>
            <p:nvPr/>
          </p:nvSpPr>
          <p:spPr>
            <a:xfrm>
              <a:off x="186530" y="1859893"/>
              <a:ext cx="3074670" cy="37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C00000"/>
                  </a:solidFill>
                </a:rPr>
                <a:t>悪い点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C035B111-1D5E-4BB6-8F6E-29ED2DC9E6D8}"/>
                </a:ext>
              </a:extLst>
            </p:cNvPr>
            <p:cNvSpPr txBox="1"/>
            <p:nvPr/>
          </p:nvSpPr>
          <p:spPr>
            <a:xfrm>
              <a:off x="7055167" y="3962593"/>
              <a:ext cx="3074670" cy="37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0070C0"/>
                  </a:solidFill>
                </a:rPr>
                <a:t>良い点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130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A0B7A7FD-D8F8-4407-A8DB-82A8B5EBE733}"/>
              </a:ext>
            </a:extLst>
          </p:cNvPr>
          <p:cNvGrpSpPr/>
          <p:nvPr/>
        </p:nvGrpSpPr>
        <p:grpSpPr>
          <a:xfrm>
            <a:off x="119336" y="1556792"/>
            <a:ext cx="12408520" cy="4823872"/>
            <a:chOff x="1177290" y="2071575"/>
            <a:chExt cx="10871517" cy="4226355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0FA75324-FCCD-443A-91AF-ACAF1372F8C1}"/>
                </a:ext>
              </a:extLst>
            </p:cNvPr>
            <p:cNvSpPr/>
            <p:nvPr/>
          </p:nvSpPr>
          <p:spPr>
            <a:xfrm>
              <a:off x="8210390" y="4341913"/>
              <a:ext cx="3417572" cy="195601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534BEB86-A142-4A12-86D8-F875CA6E451A}"/>
                </a:ext>
              </a:extLst>
            </p:cNvPr>
            <p:cNvSpPr/>
            <p:nvPr/>
          </p:nvSpPr>
          <p:spPr>
            <a:xfrm>
              <a:off x="8183880" y="2071576"/>
              <a:ext cx="3417572" cy="21926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822669CB-C42E-4A2B-BE11-E38B7C42D140}"/>
                </a:ext>
              </a:extLst>
            </p:cNvPr>
            <p:cNvSpPr/>
            <p:nvPr/>
          </p:nvSpPr>
          <p:spPr>
            <a:xfrm>
              <a:off x="1177290" y="2071575"/>
              <a:ext cx="6926580" cy="422635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1CB41E8C-484A-4D8E-899C-92FA6856A813}"/>
                </a:ext>
              </a:extLst>
            </p:cNvPr>
            <p:cNvSpPr/>
            <p:nvPr/>
          </p:nvSpPr>
          <p:spPr>
            <a:xfrm>
              <a:off x="1398588" y="3024599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 b="1" dirty="0"/>
                <a:t>パーツ形状が分かりづらい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色の判断が難しい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現実世界が見えにくい</a:t>
              </a:r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D3C4A5E2-9C13-4454-BE63-3834A26B185D}"/>
                </a:ext>
              </a:extLst>
            </p:cNvPr>
            <p:cNvSpPr/>
            <p:nvPr/>
          </p:nvSpPr>
          <p:spPr>
            <a:xfrm>
              <a:off x="4857749" y="3024599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 b="1" dirty="0"/>
                <a:t>焦点が合わない、ぼやける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現実世界が見えにくい</a:t>
              </a: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04845076-C6E6-4A95-B30E-B0B816E5707F}"/>
                </a:ext>
              </a:extLst>
            </p:cNvPr>
            <p:cNvSpPr/>
            <p:nvPr/>
          </p:nvSpPr>
          <p:spPr>
            <a:xfrm>
              <a:off x="1398588" y="4687774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200" b="1" dirty="0"/>
                <a:t>HMD</a:t>
              </a:r>
              <a:r>
                <a:rPr kumimoji="1" lang="ja-JP" altLang="en-US" sz="2200" b="1" dirty="0"/>
                <a:t>の圧迫感</a:t>
              </a:r>
              <a:endParaRPr kumimoji="1" lang="en-US" altLang="ja-JP" sz="2200" b="1" dirty="0"/>
            </a:p>
            <a:p>
              <a:pPr algn="ctr"/>
              <a:r>
                <a:rPr kumimoji="1" lang="en-US" altLang="ja-JP" sz="2200" b="1" dirty="0"/>
                <a:t>3D</a:t>
              </a:r>
              <a:r>
                <a:rPr kumimoji="1" lang="ja-JP" altLang="en-US" sz="2200" b="1" dirty="0"/>
                <a:t>酔いを感じる</a:t>
              </a:r>
              <a:endParaRPr kumimoji="1" lang="en-US" altLang="ja-JP" sz="2200" b="1" dirty="0"/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79781784-BF52-4AEE-AA0D-43EF21990FBE}"/>
                </a:ext>
              </a:extLst>
            </p:cNvPr>
            <p:cNvSpPr/>
            <p:nvPr/>
          </p:nvSpPr>
          <p:spPr>
            <a:xfrm>
              <a:off x="8316910" y="2916532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000" b="1" dirty="0"/>
                <a:t>リモコンの上下がわかりにくい</a:t>
              </a:r>
              <a:endParaRPr kumimoji="1" lang="en-US" altLang="ja-JP" sz="2000" b="1" dirty="0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EB867873-4B7D-4690-B2C1-784286758D75}"/>
                </a:ext>
              </a:extLst>
            </p:cNvPr>
            <p:cNvSpPr/>
            <p:nvPr/>
          </p:nvSpPr>
          <p:spPr>
            <a:xfrm>
              <a:off x="4857749" y="4674612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 b="1" dirty="0"/>
                <a:t>部品長さが分かりにくい</a:t>
              </a:r>
              <a:endParaRPr kumimoji="1" lang="en-US" altLang="ja-JP" sz="2200" b="1" dirty="0"/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AB2BCB25-8FC1-40CB-99F1-6ED035CAD31D}"/>
                </a:ext>
              </a:extLst>
            </p:cNvPr>
            <p:cNvSpPr txBox="1"/>
            <p:nvPr/>
          </p:nvSpPr>
          <p:spPr>
            <a:xfrm>
              <a:off x="1398588" y="2601982"/>
              <a:ext cx="3074670" cy="37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C00000"/>
                  </a:solidFill>
                </a:rPr>
                <a:t>モノクロカメラ由来</a:t>
              </a: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755703B-5A4B-48DD-BCF5-D47EA2F8B2C2}"/>
                </a:ext>
              </a:extLst>
            </p:cNvPr>
            <p:cNvSpPr txBox="1"/>
            <p:nvPr/>
          </p:nvSpPr>
          <p:spPr>
            <a:xfrm>
              <a:off x="4857749" y="2606050"/>
              <a:ext cx="3074670" cy="37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C00000"/>
                  </a:solidFill>
                </a:rPr>
                <a:t>解像度由来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FB21321-18DB-48F8-B2CB-07DAEBB8350B}"/>
                </a:ext>
              </a:extLst>
            </p:cNvPr>
            <p:cNvSpPr txBox="1"/>
            <p:nvPr/>
          </p:nvSpPr>
          <p:spPr>
            <a:xfrm>
              <a:off x="1398588" y="4260771"/>
              <a:ext cx="3074670" cy="37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 b="1" dirty="0">
                  <a:solidFill>
                    <a:srgbClr val="C00000"/>
                  </a:solidFill>
                </a:rPr>
                <a:t>HMD</a:t>
              </a:r>
              <a:r>
                <a:rPr kumimoji="1" lang="ja-JP" altLang="en-US" sz="2200" b="1" dirty="0">
                  <a:solidFill>
                    <a:srgbClr val="C00000"/>
                  </a:solidFill>
                </a:rPr>
                <a:t>の性質由来</a:t>
              </a:r>
            </a:p>
          </p:txBody>
        </p: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19C2171-C599-4E56-9D89-E6F06B6231C4}"/>
                </a:ext>
              </a:extLst>
            </p:cNvPr>
            <p:cNvSpPr txBox="1"/>
            <p:nvPr/>
          </p:nvSpPr>
          <p:spPr>
            <a:xfrm>
              <a:off x="8316910" y="2517720"/>
              <a:ext cx="3074670" cy="37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C00000"/>
                  </a:solidFill>
                </a:rPr>
                <a:t>機器</a:t>
              </a:r>
              <a:r>
                <a:rPr kumimoji="1" lang="en-US" altLang="ja-JP" sz="2200" b="1" dirty="0">
                  <a:solidFill>
                    <a:srgbClr val="C00000"/>
                  </a:solidFill>
                </a:rPr>
                <a:t>(</a:t>
              </a:r>
              <a:r>
                <a:rPr kumimoji="1" lang="en-US" altLang="ja-JP" sz="2200" b="1" dirty="0" err="1">
                  <a:solidFill>
                    <a:srgbClr val="C00000"/>
                  </a:solidFill>
                </a:rPr>
                <a:t>miragesolo</a:t>
              </a:r>
              <a:r>
                <a:rPr kumimoji="1" lang="en-US" altLang="ja-JP" sz="2200" b="1" dirty="0">
                  <a:solidFill>
                    <a:srgbClr val="C00000"/>
                  </a:solidFill>
                </a:rPr>
                <a:t>)</a:t>
              </a:r>
              <a:r>
                <a:rPr kumimoji="1" lang="ja-JP" altLang="en-US" sz="2200" b="1" dirty="0">
                  <a:solidFill>
                    <a:srgbClr val="C00000"/>
                  </a:solidFill>
                </a:rPr>
                <a:t>の性質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6A144B49-9438-4943-94D6-7DD9BC2122A0}"/>
                </a:ext>
              </a:extLst>
            </p:cNvPr>
            <p:cNvSpPr txBox="1"/>
            <p:nvPr/>
          </p:nvSpPr>
          <p:spPr>
            <a:xfrm>
              <a:off x="4686298" y="4264175"/>
              <a:ext cx="3417572" cy="37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rgbClr val="C00000"/>
                  </a:solidFill>
                </a:rPr>
                <a:t>ビデオ透過型の性質由来</a:t>
              </a: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149F7363-ED48-4086-8208-9B18ED83BB95}"/>
                </a:ext>
              </a:extLst>
            </p:cNvPr>
            <p:cNvSpPr/>
            <p:nvPr/>
          </p:nvSpPr>
          <p:spPr>
            <a:xfrm>
              <a:off x="8316910" y="4997707"/>
              <a:ext cx="3074670" cy="12230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200" b="1" dirty="0"/>
                <a:t>立体的で分かりやすい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ステップ操作がやりやすい</a:t>
              </a:r>
              <a:endParaRPr kumimoji="1" lang="en-US" altLang="ja-JP" sz="2200" b="1" dirty="0"/>
            </a:p>
            <a:p>
              <a:pPr algn="ctr"/>
              <a:r>
                <a:rPr kumimoji="1" lang="ja-JP" altLang="en-US" sz="2200" b="1" dirty="0"/>
                <a:t>回転によって理解しやすい</a:t>
              </a:r>
              <a:endParaRPr kumimoji="1" lang="en-US" altLang="ja-JP" sz="2200" b="1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FA40AAE7-79FC-4F19-B3BC-A07EAB3F9135}"/>
                </a:ext>
              </a:extLst>
            </p:cNvPr>
            <p:cNvSpPr txBox="1"/>
            <p:nvPr/>
          </p:nvSpPr>
          <p:spPr>
            <a:xfrm>
              <a:off x="8316910" y="4631577"/>
              <a:ext cx="3074670" cy="37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200" b="1" dirty="0">
                  <a:solidFill>
                    <a:srgbClr val="0070C0"/>
                  </a:solidFill>
                </a:rPr>
                <a:t>HMD</a:t>
              </a:r>
              <a:r>
                <a:rPr kumimoji="1" lang="ja-JP" altLang="en-US" sz="2200" b="1" dirty="0">
                  <a:solidFill>
                    <a:srgbClr val="0070C0"/>
                  </a:solidFill>
                </a:rPr>
                <a:t>の性質由来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DF98CF11-AF42-4070-8C0C-15B65AB8291E}"/>
                </a:ext>
              </a:extLst>
            </p:cNvPr>
            <p:cNvSpPr txBox="1"/>
            <p:nvPr/>
          </p:nvSpPr>
          <p:spPr>
            <a:xfrm>
              <a:off x="2491736" y="2120229"/>
              <a:ext cx="4389124" cy="37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chemeClr val="tx1"/>
                  </a:solidFill>
                </a:rPr>
                <a:t>ビデオ透過型</a:t>
              </a:r>
              <a:r>
                <a:rPr kumimoji="1" lang="en-US" altLang="ja-JP" sz="2200" b="1" dirty="0">
                  <a:solidFill>
                    <a:schemeClr val="tx1"/>
                  </a:solidFill>
                </a:rPr>
                <a:t>HMD</a:t>
              </a:r>
              <a:r>
                <a:rPr kumimoji="1" lang="ja-JP" altLang="en-US" sz="2200" b="1" dirty="0">
                  <a:solidFill>
                    <a:schemeClr val="tx1"/>
                  </a:solidFill>
                </a:rPr>
                <a:t>の性質</a:t>
              </a:r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11FABC54-AD65-4016-9E38-ED357B6C6CAF}"/>
                </a:ext>
              </a:extLst>
            </p:cNvPr>
            <p:cNvSpPr txBox="1"/>
            <p:nvPr/>
          </p:nvSpPr>
          <p:spPr>
            <a:xfrm>
              <a:off x="7659683" y="2108415"/>
              <a:ext cx="4389124" cy="377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2200" b="1" dirty="0">
                  <a:solidFill>
                    <a:schemeClr val="tx1"/>
                  </a:solidFill>
                </a:rPr>
                <a:t>ユーザ規模で改善可能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B4DA890-4F1E-402A-9B17-FCFA1B60660E}"/>
                </a:ext>
              </a:extLst>
            </p:cNvPr>
            <p:cNvSpPr txBox="1"/>
            <p:nvPr/>
          </p:nvSpPr>
          <p:spPr>
            <a:xfrm>
              <a:off x="8191499" y="4381886"/>
              <a:ext cx="3334390" cy="350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1"/>
                  </a:solidFill>
                </a:rPr>
                <a:t>HMD</a:t>
              </a:r>
              <a:r>
                <a:rPr kumimoji="1" lang="ja-JP" altLang="en-US" sz="2000" b="1" dirty="0">
                  <a:solidFill>
                    <a:schemeClr val="tx1"/>
                  </a:solidFill>
                </a:rPr>
                <a:t>の特性を活かす事ができた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360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本研究の意義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925144"/>
          </a:xfrm>
        </p:spPr>
        <p:txBody>
          <a:bodyPr/>
          <a:lstStyle/>
          <a:p>
            <a:r>
              <a:rPr kumimoji="1" lang="ja-JP" altLang="en-US" dirty="0"/>
              <a:t>機械の組立作業の指示を説明書で行う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機械が立体的、入り組んだ複雑な構成</a:t>
            </a:r>
            <a:endParaRPr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平面の絵では説明に限界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en-US" altLang="ja-JP" dirty="0" err="1">
                <a:latin typeface="+mn-ea"/>
              </a:rPr>
              <a:t>HeadMountedDisplay</a:t>
            </a:r>
            <a:r>
              <a:rPr lang="ja-JP" altLang="en-US" dirty="0">
                <a:latin typeface="+mn-ea"/>
              </a:rPr>
              <a:t>（</a:t>
            </a:r>
            <a:r>
              <a:rPr lang="en-US" altLang="ja-JP" dirty="0">
                <a:latin typeface="+mn-ea"/>
              </a:rPr>
              <a:t>HMD</a:t>
            </a:r>
            <a:r>
              <a:rPr lang="ja-JP" altLang="en-US" dirty="0">
                <a:latin typeface="+mn-ea"/>
              </a:rPr>
              <a:t>）を用いた一人称視点での　　　　作業支援</a:t>
            </a:r>
            <a:endParaRPr kumimoji="1" lang="en-US" altLang="ja-JP" dirty="0"/>
          </a:p>
        </p:txBody>
      </p:sp>
      <p:sp>
        <p:nvSpPr>
          <p:cNvPr id="4" name="下矢印 3"/>
          <p:cNvSpPr/>
          <p:nvPr/>
        </p:nvSpPr>
        <p:spPr>
          <a:xfrm>
            <a:off x="3151343" y="3501008"/>
            <a:ext cx="360040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下矢印 4"/>
          <p:cNvSpPr/>
          <p:nvPr/>
        </p:nvSpPr>
        <p:spPr>
          <a:xfrm>
            <a:off x="3143672" y="4653136"/>
            <a:ext cx="360040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8353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本システムの目的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00201"/>
            <a:ext cx="476632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3600" dirty="0"/>
              <a:t>従来の説明書の</a:t>
            </a:r>
            <a:r>
              <a:rPr kumimoji="1" lang="ja-JP" altLang="en-US" sz="3600" dirty="0">
                <a:solidFill>
                  <a:srgbClr val="C00000"/>
                </a:solidFill>
              </a:rPr>
              <a:t>問題</a:t>
            </a:r>
            <a:endParaRPr kumimoji="1" lang="en-US" altLang="ja-JP" sz="360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sz="2800" dirty="0"/>
              <a:t>動きが無く説明に限界がある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角度が固定で奥行きが不明瞭</a:t>
            </a:r>
          </a:p>
        </p:txBody>
      </p:sp>
      <p:sp>
        <p:nvSpPr>
          <p:cNvPr id="4" name="右矢印 3"/>
          <p:cNvSpPr/>
          <p:nvPr/>
        </p:nvSpPr>
        <p:spPr>
          <a:xfrm>
            <a:off x="5345250" y="3316053"/>
            <a:ext cx="925438" cy="1017982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384032" y="1562063"/>
            <a:ext cx="51983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600" dirty="0"/>
              <a:t>本システムでの</a:t>
            </a:r>
            <a:r>
              <a:rPr lang="ja-JP" altLang="en-US" sz="3600" dirty="0">
                <a:solidFill>
                  <a:srgbClr val="0070C0"/>
                </a:solidFill>
              </a:rPr>
              <a:t>改善</a:t>
            </a:r>
            <a:endParaRPr lang="en-US" altLang="ja-JP" sz="36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ja-JP" altLang="en-US" sz="2800" dirty="0"/>
              <a:t>組立見本に動きをつけ具体的な工程説明を可能に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自由な角度で作業者は組立見本を観察、奥行きを明確に</a:t>
            </a:r>
          </a:p>
        </p:txBody>
      </p:sp>
    </p:spTree>
    <p:extLst>
      <p:ext uri="{BB962C8B-B14F-4D97-AF65-F5344CB8AC3E}">
        <p14:creationId xmlns:p14="http://schemas.microsoft.com/office/powerpoint/2010/main" val="30463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ja-JP" dirty="0" err="1">
                <a:latin typeface="+mj-ea"/>
              </a:rPr>
              <a:t>HeadMountedDisplay</a:t>
            </a:r>
            <a:r>
              <a:rPr kumimoji="1" lang="ja-JP" altLang="en-US" dirty="0">
                <a:latin typeface="+mj-ea"/>
              </a:rPr>
              <a:t>（</a:t>
            </a:r>
            <a:r>
              <a:rPr kumimoji="1" lang="en-US" altLang="ja-JP" dirty="0">
                <a:latin typeface="+mj-ea"/>
              </a:rPr>
              <a:t>HMD</a:t>
            </a:r>
            <a:r>
              <a:rPr kumimoji="1" lang="ja-JP" altLang="en-US" dirty="0">
                <a:latin typeface="+mj-ea"/>
              </a:rPr>
              <a:t>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525963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3600" dirty="0"/>
              <a:t>頭部装着型ディスプレイ</a:t>
            </a:r>
            <a:endParaRPr lang="en-US" altLang="ja-JP" sz="3600" dirty="0"/>
          </a:p>
          <a:p>
            <a:pPr marL="0" indent="0">
              <a:buNone/>
            </a:pPr>
            <a:r>
              <a:rPr lang="ja-JP" altLang="en-US" sz="2800" dirty="0"/>
              <a:t>レノボ社　</a:t>
            </a:r>
            <a:r>
              <a:rPr lang="en-US" altLang="ja-JP" sz="2800" dirty="0"/>
              <a:t>Mirage</a:t>
            </a:r>
            <a:r>
              <a:rPr lang="ja-JP" altLang="en-US" sz="2800" dirty="0"/>
              <a:t> </a:t>
            </a:r>
            <a:r>
              <a:rPr lang="en-US" altLang="ja-JP" sz="2800" dirty="0"/>
              <a:t>Solo</a:t>
            </a: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800" dirty="0"/>
              <a:t>本研究では</a:t>
            </a:r>
            <a:r>
              <a:rPr lang="en-US" altLang="ja-JP" sz="2800" dirty="0"/>
              <a:t>AR</a:t>
            </a:r>
            <a:r>
              <a:rPr lang="ja-JP" altLang="en-US" sz="2800" dirty="0"/>
              <a:t>機能を利用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正面にカメラを内蔵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カメラ映像をユーザに提示する</a:t>
            </a:r>
            <a:endParaRPr lang="en-US" altLang="ja-JP" sz="28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29C46DC2-90A4-474E-B9E0-220A14C160DC}"/>
              </a:ext>
            </a:extLst>
          </p:cNvPr>
          <p:cNvGrpSpPr/>
          <p:nvPr/>
        </p:nvGrpSpPr>
        <p:grpSpPr>
          <a:xfrm>
            <a:off x="6888088" y="1974031"/>
            <a:ext cx="4968552" cy="2909937"/>
            <a:chOff x="7680176" y="1527006"/>
            <a:chExt cx="4968552" cy="2909937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363E0209-67B7-47D4-98CC-B7ACCA13D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0176" y="1527006"/>
              <a:ext cx="4354309" cy="2448272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309A33AD-0946-4F47-AFFD-D407F1006E73}"/>
                </a:ext>
              </a:extLst>
            </p:cNvPr>
            <p:cNvSpPr txBox="1"/>
            <p:nvPr/>
          </p:nvSpPr>
          <p:spPr>
            <a:xfrm>
              <a:off x="9155038" y="3575168"/>
              <a:ext cx="24482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400" dirty="0">
                  <a:latin typeface="HGSｺﾞｼｯｸE" panose="020B0900000000000000" pitchFamily="50" charset="-128"/>
                  <a:ea typeface="HGSｺﾞｼｯｸE" panose="020B0900000000000000" pitchFamily="50" charset="-128"/>
                </a:rPr>
                <a:t>Mirage Solo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76BA235-DDE3-49F7-9A07-520ECA7CA790}"/>
                </a:ext>
              </a:extLst>
            </p:cNvPr>
            <p:cNvSpPr txBox="1"/>
            <p:nvPr/>
          </p:nvSpPr>
          <p:spPr>
            <a:xfrm>
              <a:off x="7680176" y="3975278"/>
              <a:ext cx="49685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200" dirty="0">
                  <a:latin typeface="+mj-ea"/>
                  <a:ea typeface="+mj-ea"/>
                </a:rPr>
                <a:t>出典：</a:t>
              </a:r>
              <a:r>
                <a:rPr lang="en-US" altLang="ja-JP" sz="1200" dirty="0">
                  <a:latin typeface="+mj-ea"/>
                  <a:ea typeface="+mj-ea"/>
                </a:rPr>
                <a:t>https://www.lenovo.com/jp/ja/vr-smartdevices/augmented-reality/lenovo-mirage-solo/Mirage-Solo/p/ZZIRZRHVR01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9042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en-US" altLang="ja-JP" dirty="0">
                <a:latin typeface="+mj-ea"/>
              </a:rPr>
              <a:t>AR</a:t>
            </a:r>
            <a:r>
              <a:rPr kumimoji="1" lang="ja-JP" altLang="en-US" dirty="0">
                <a:latin typeface="+mj-ea"/>
              </a:rPr>
              <a:t>（</a:t>
            </a:r>
            <a:r>
              <a:rPr kumimoji="1" lang="en-US" altLang="ja-JP" dirty="0">
                <a:latin typeface="+mj-ea"/>
              </a:rPr>
              <a:t>Augmented Reality</a:t>
            </a:r>
            <a:r>
              <a:rPr kumimoji="1" lang="ja-JP" altLang="en-US" dirty="0">
                <a:latin typeface="+mj-ea"/>
              </a:rPr>
              <a:t> 拡張現実感）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0248C3E8-14A8-4BD9-B9DB-C1B71C4AC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54" y="1600200"/>
            <a:ext cx="6635874" cy="4525963"/>
          </a:xfrm>
        </p:spPr>
        <p:txBody>
          <a:bodyPr/>
          <a:lstStyle/>
          <a:p>
            <a:r>
              <a:rPr lang="ja-JP" altLang="en-US" dirty="0"/>
              <a:t>現実世界の風景に仮想的な情報を重ねて提示する技術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近年端末性能の向上により　　　　スマートフォン等でも実現、普及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7D824C5-AF48-4ABA-A4FB-19398F1CB9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2" y="1629906"/>
            <a:ext cx="3204931" cy="4104456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DD405E5-3729-47D1-88C3-EF407ED67E4C}"/>
              </a:ext>
            </a:extLst>
          </p:cNvPr>
          <p:cNvSpPr txBox="1"/>
          <p:nvPr/>
        </p:nvSpPr>
        <p:spPr>
          <a:xfrm>
            <a:off x="7932778" y="5734362"/>
            <a:ext cx="2987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latin typeface="+mn-ea"/>
              </a:rPr>
              <a:t>Google</a:t>
            </a:r>
            <a:r>
              <a:rPr lang="ja-JP" altLang="en-US" sz="2400" dirty="0">
                <a:latin typeface="+mn-ea"/>
              </a:rPr>
              <a:t>検索の</a:t>
            </a:r>
            <a:r>
              <a:rPr lang="en-US" altLang="ja-JP" sz="2400" dirty="0">
                <a:latin typeface="+mn-ea"/>
              </a:rPr>
              <a:t>AR</a:t>
            </a:r>
            <a:r>
              <a:rPr lang="ja-JP" altLang="en-US" sz="2400" dirty="0">
                <a:latin typeface="+mn-ea"/>
              </a:rPr>
              <a:t>機能</a:t>
            </a:r>
            <a:endParaRPr lang="en-US" altLang="ja-JP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2522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本システムの構成要素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1387912"/>
            <a:ext cx="6044298" cy="496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コンテンツ プレースホルダー 9">
            <a:extLst>
              <a:ext uri="{FF2B5EF4-FFF2-40B4-BE49-F238E27FC236}">
                <a16:creationId xmlns:a16="http://schemas.microsoft.com/office/drawing/2014/main" id="{D3CE4596-99E8-4CB7-AD15-3F6D9DE2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072" y="2263738"/>
            <a:ext cx="4084768" cy="2330524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使用した</a:t>
            </a:r>
            <a:r>
              <a:rPr lang="en-US" altLang="ja-JP" dirty="0"/>
              <a:t>3D</a:t>
            </a:r>
            <a:r>
              <a:rPr lang="ja-JP" altLang="en-US" dirty="0"/>
              <a:t>モデルは</a:t>
            </a:r>
            <a:r>
              <a:rPr lang="en-US" altLang="ja-JP" dirty="0"/>
              <a:t>Blender</a:t>
            </a:r>
            <a:r>
              <a:rPr lang="ja-JP" altLang="en-US" dirty="0" err="1"/>
              <a:t>にて</a:t>
            </a:r>
            <a:r>
              <a:rPr lang="ja-JP" altLang="en-US" dirty="0"/>
              <a:t>製作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動作ソフトウェアは</a:t>
            </a:r>
            <a:r>
              <a:rPr lang="en-US" altLang="ja-JP" dirty="0"/>
              <a:t>Unity</a:t>
            </a:r>
            <a:r>
              <a:rPr lang="ja-JP" altLang="en-US" dirty="0" err="1"/>
              <a:t>にて</a:t>
            </a:r>
            <a:r>
              <a:rPr lang="ja-JP" altLang="en-US" dirty="0"/>
              <a:t>製作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103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本システムの動作</a:t>
            </a:r>
          </a:p>
        </p:txBody>
      </p:sp>
      <p:pic>
        <p:nvPicPr>
          <p:cNvPr id="4" name="sotsurondouga1">
            <a:hlinkClick r:id="" action="ppaction://media"/>
            <a:extLst>
              <a:ext uri="{FF2B5EF4-FFF2-40B4-BE49-F238E27FC236}">
                <a16:creationId xmlns:a16="http://schemas.microsoft.com/office/drawing/2014/main" id="{CC130CAC-1AD0-4354-8D08-FB136FC926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3605" y="1254770"/>
            <a:ext cx="710479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2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評価実験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09600" y="1412776"/>
            <a:ext cx="10993488" cy="5112568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2800" dirty="0"/>
              <a:t>本システムを用いたロボットの組立を体験してもらう</a:t>
            </a:r>
            <a:endParaRPr lang="en-US" altLang="ja-JP" sz="2800" dirty="0"/>
          </a:p>
          <a:p>
            <a:r>
              <a:rPr lang="ja-JP" altLang="en-US" sz="2800" dirty="0"/>
              <a:t>本学学生及び教職員、計</a:t>
            </a:r>
            <a:r>
              <a:rPr lang="en-US" altLang="ja-JP" sz="2800" dirty="0"/>
              <a:t>15</a:t>
            </a:r>
            <a:r>
              <a:rPr lang="ja-JP" altLang="en-US" sz="2800" dirty="0"/>
              <a:t>名に実施</a:t>
            </a:r>
            <a:endParaRPr lang="en-US" altLang="ja-JP" sz="2800" dirty="0"/>
          </a:p>
          <a:p>
            <a:r>
              <a:rPr lang="ja-JP" altLang="en-US" sz="2800" dirty="0"/>
              <a:t>評価基準</a:t>
            </a:r>
            <a:endParaRPr lang="en-US" altLang="ja-JP" sz="2800" dirty="0"/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dirty="0"/>
              <a:t>分かりやすさ</a:t>
            </a:r>
            <a:endParaRPr kumimoji="1" lang="en-US" altLang="ja-JP" dirty="0"/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dirty="0"/>
              <a:t>作業効率の向上</a:t>
            </a:r>
            <a:endParaRPr kumimoji="1" lang="en-US" altLang="ja-JP" dirty="0"/>
          </a:p>
          <a:p>
            <a:pPr marL="914400" lvl="1" indent="-514350">
              <a:lnSpc>
                <a:spcPct val="150000"/>
              </a:lnSpc>
              <a:buFont typeface="+mj-lt"/>
              <a:buAutoNum type="arabicPeriod"/>
            </a:pPr>
            <a:r>
              <a:rPr lang="ja-JP" altLang="en-US" dirty="0"/>
              <a:t>作業品質の向上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sz="2800" dirty="0"/>
              <a:t>従来の紙の説明書を基準に</a:t>
            </a:r>
            <a:r>
              <a:rPr lang="en-US" altLang="ja-JP" sz="2800" dirty="0"/>
              <a:t>5</a:t>
            </a:r>
            <a:r>
              <a:rPr lang="ja-JP" altLang="en-US" sz="2800" dirty="0"/>
              <a:t>段階評価を行った</a:t>
            </a:r>
            <a:endParaRPr lang="en-US" altLang="ja-JP" sz="28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ja-JP" altLang="en-US" sz="2600" dirty="0"/>
              <a:t>とても悪い　　悪い　　同等　　良い　　とても良い</a:t>
            </a:r>
            <a:endParaRPr lang="en-US" altLang="ja-JP" sz="26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ja-JP" altLang="en-US" sz="2800" dirty="0"/>
              <a:t>１　　　　　２　　　　３　　　　４　　　　　５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3011106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評価実験結果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981200" y="4566611"/>
            <a:ext cx="8229600" cy="2164316"/>
          </a:xfrm>
        </p:spPr>
        <p:txBody>
          <a:bodyPr>
            <a:normAutofit lnSpcReduction="10000"/>
          </a:bodyPr>
          <a:lstStyle/>
          <a:p>
            <a:r>
              <a:rPr lang="ja-JP" altLang="en-US" dirty="0"/>
              <a:t>分かりやすさ</a:t>
            </a:r>
            <a:r>
              <a:rPr lang="ja-JP" altLang="en-US" dirty="0">
                <a:solidFill>
                  <a:srgbClr val="0070C0"/>
                </a:solidFill>
              </a:rPr>
              <a:t>■</a:t>
            </a:r>
            <a:r>
              <a:rPr lang="ja-JP" altLang="en-US" dirty="0"/>
              <a:t>：高い評価を得ている</a:t>
            </a:r>
            <a:endParaRPr lang="en-US" altLang="ja-JP" dirty="0"/>
          </a:p>
          <a:p>
            <a:pPr>
              <a:lnSpc>
                <a:spcPct val="150000"/>
              </a:lnSpc>
            </a:pPr>
            <a:r>
              <a:rPr lang="ja-JP" altLang="en-US" dirty="0"/>
              <a:t>作業効率</a:t>
            </a:r>
            <a:r>
              <a:rPr lang="ja-JP" altLang="en-US" dirty="0">
                <a:solidFill>
                  <a:schemeClr val="accent3"/>
                </a:solidFill>
              </a:rPr>
              <a:t>■</a:t>
            </a:r>
            <a:r>
              <a:rPr lang="ja-JP" altLang="en-US" dirty="0">
                <a:solidFill>
                  <a:srgbClr val="0070C0"/>
                </a:solidFill>
              </a:rPr>
              <a:t> </a:t>
            </a:r>
            <a:r>
              <a:rPr lang="ja-JP" altLang="en-US" dirty="0"/>
              <a:t>：従来とあまり変わらない評価</a:t>
            </a:r>
          </a:p>
          <a:p>
            <a:pPr>
              <a:lnSpc>
                <a:spcPct val="150000"/>
              </a:lnSpc>
            </a:pPr>
            <a:r>
              <a:rPr lang="ja-JP" altLang="en-US" dirty="0"/>
              <a:t>作業</a:t>
            </a:r>
            <a:r>
              <a:rPr lang="ja-JP" altLang="ja-JP" dirty="0"/>
              <a:t>品質</a:t>
            </a:r>
            <a:r>
              <a:rPr lang="ja-JP" altLang="en-US" dirty="0">
                <a:solidFill>
                  <a:srgbClr val="C00000"/>
                </a:solidFill>
              </a:rPr>
              <a:t>■</a:t>
            </a:r>
            <a:r>
              <a:rPr lang="ja-JP" altLang="en-US" dirty="0">
                <a:solidFill>
                  <a:srgbClr val="0070C0"/>
                </a:solidFill>
              </a:rPr>
              <a:t> </a:t>
            </a:r>
            <a:r>
              <a:rPr lang="ja-JP" altLang="ja-JP" dirty="0"/>
              <a:t>：評価が</a:t>
            </a:r>
            <a:r>
              <a:rPr lang="en-US" altLang="ja-JP" dirty="0"/>
              <a:t>3</a:t>
            </a:r>
            <a:r>
              <a:rPr lang="ja-JP" altLang="ja-JP" dirty="0"/>
              <a:t>と</a:t>
            </a:r>
            <a:r>
              <a:rPr lang="en-US" altLang="ja-JP" dirty="0"/>
              <a:t>5</a:t>
            </a:r>
            <a:r>
              <a:rPr lang="ja-JP" altLang="ja-JP" dirty="0"/>
              <a:t>に分かれている</a:t>
            </a:r>
          </a:p>
          <a:p>
            <a:pPr>
              <a:lnSpc>
                <a:spcPct val="150000"/>
              </a:lnSpc>
            </a:pPr>
            <a:endParaRPr lang="ja-JP" altLang="en-US" sz="2800" dirty="0"/>
          </a:p>
        </p:txBody>
      </p:sp>
      <p:pic>
        <p:nvPicPr>
          <p:cNvPr id="4" name="image19.png"/>
          <p:cNvPicPr/>
          <p:nvPr/>
        </p:nvPicPr>
        <p:blipFill rotWithShape="1">
          <a:blip r:embed="rId3"/>
          <a:srcRect l="17043" b="24872"/>
          <a:stretch/>
        </p:blipFill>
        <p:spPr>
          <a:xfrm>
            <a:off x="3220928" y="1196225"/>
            <a:ext cx="6110184" cy="2448799"/>
          </a:xfrm>
          <a:prstGeom prst="rect">
            <a:avLst/>
          </a:prstGeom>
          <a:ln/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2365995-5873-4C85-91FC-6761CCA5CED0}"/>
              </a:ext>
            </a:extLst>
          </p:cNvPr>
          <p:cNvSpPr txBox="1"/>
          <p:nvPr/>
        </p:nvSpPr>
        <p:spPr>
          <a:xfrm>
            <a:off x="1415480" y="220827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人数（人）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69779B-67E2-4FAE-8A3A-06262C6FBF5F}"/>
              </a:ext>
            </a:extLst>
          </p:cNvPr>
          <p:cNvSpPr txBox="1"/>
          <p:nvPr/>
        </p:nvSpPr>
        <p:spPr>
          <a:xfrm>
            <a:off x="2207568" y="3986284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solidFill>
                  <a:srgbClr val="0070C0"/>
                </a:solidFill>
              </a:rPr>
              <a:t>■</a:t>
            </a:r>
            <a:r>
              <a:rPr lang="ja-JP" altLang="en-US" sz="2400" dirty="0"/>
              <a:t>分かりやすさ</a:t>
            </a:r>
            <a:r>
              <a:rPr lang="ja-JP" altLang="en-US" sz="2400" dirty="0">
                <a:solidFill>
                  <a:srgbClr val="0070C0"/>
                </a:solidFill>
              </a:rPr>
              <a:t>　　</a:t>
            </a:r>
            <a:r>
              <a:rPr lang="ja-JP" altLang="en-US" sz="2400" dirty="0">
                <a:solidFill>
                  <a:schemeClr val="accent3"/>
                </a:solidFill>
              </a:rPr>
              <a:t> ■</a:t>
            </a:r>
            <a:r>
              <a:rPr lang="ja-JP" altLang="en-US" sz="2400" dirty="0"/>
              <a:t>作業効率の向上</a:t>
            </a:r>
            <a:r>
              <a:rPr lang="ja-JP" altLang="en-US" sz="2400" dirty="0">
                <a:solidFill>
                  <a:schemeClr val="accent3"/>
                </a:solidFill>
              </a:rPr>
              <a:t>　　</a:t>
            </a:r>
            <a:r>
              <a:rPr lang="ja-JP" altLang="en-US" sz="2400" dirty="0">
                <a:solidFill>
                  <a:srgbClr val="C00000"/>
                </a:solidFill>
              </a:rPr>
              <a:t> ■</a:t>
            </a:r>
            <a:r>
              <a:rPr lang="ja-JP" altLang="en-US" sz="2400" dirty="0"/>
              <a:t>作業</a:t>
            </a:r>
            <a:r>
              <a:rPr lang="ja-JP" altLang="ja-JP" sz="2400" dirty="0"/>
              <a:t>品質</a:t>
            </a:r>
            <a:r>
              <a:rPr lang="ja-JP" altLang="en-US" sz="2400" dirty="0"/>
              <a:t>の向上</a:t>
            </a:r>
            <a:endParaRPr kumimoji="1" lang="ja-JP" altLang="en-US" sz="24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762A94D-3B9A-4B15-9D58-4E497859A41D}"/>
              </a:ext>
            </a:extLst>
          </p:cNvPr>
          <p:cNvSpPr txBox="1"/>
          <p:nvPr/>
        </p:nvSpPr>
        <p:spPr>
          <a:xfrm>
            <a:off x="2930272" y="1158349"/>
            <a:ext cx="36004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kumimoji="1" lang="en-US" altLang="ja-JP" sz="2200" dirty="0">
                <a:latin typeface="+mn-ea"/>
              </a:rPr>
              <a:t>876543210</a:t>
            </a:r>
            <a:endParaRPr kumimoji="1" lang="ja-JP" altLang="en-US" sz="2200" dirty="0"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5772F82-92A1-4656-9ED8-188B190D4515}"/>
              </a:ext>
            </a:extLst>
          </p:cNvPr>
          <p:cNvSpPr txBox="1"/>
          <p:nvPr/>
        </p:nvSpPr>
        <p:spPr>
          <a:xfrm>
            <a:off x="1919536" y="3592836"/>
            <a:ext cx="871296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300" dirty="0"/>
              <a:t>評価</a:t>
            </a:r>
            <a:r>
              <a:rPr lang="en-US" altLang="ja-JP" sz="2300" dirty="0"/>
              <a:t>1</a:t>
            </a:r>
            <a:r>
              <a:rPr lang="ja-JP" altLang="en-US" sz="2300" dirty="0"/>
              <a:t>　 　評価</a:t>
            </a:r>
            <a:r>
              <a:rPr lang="en-US" altLang="ja-JP" sz="2300" dirty="0"/>
              <a:t>2</a:t>
            </a:r>
            <a:r>
              <a:rPr lang="ja-JP" altLang="en-US" sz="2300" dirty="0"/>
              <a:t>　 　評価</a:t>
            </a:r>
            <a:r>
              <a:rPr lang="en-US" altLang="ja-JP" sz="2300" dirty="0"/>
              <a:t>3</a:t>
            </a:r>
            <a:r>
              <a:rPr lang="ja-JP" altLang="en-US" sz="2300" dirty="0"/>
              <a:t>　 　評価</a:t>
            </a:r>
            <a:r>
              <a:rPr lang="en-US" altLang="ja-JP" sz="2300" dirty="0"/>
              <a:t>4</a:t>
            </a:r>
            <a:r>
              <a:rPr lang="ja-JP" altLang="en-US" sz="2300" dirty="0"/>
              <a:t>　　 評価</a:t>
            </a:r>
            <a:r>
              <a:rPr lang="en-US" altLang="ja-JP" sz="2300" dirty="0"/>
              <a:t>5</a:t>
            </a:r>
            <a:endParaRPr kumimoji="1" lang="ja-JP" altLang="en-US" sz="2300" dirty="0"/>
          </a:p>
        </p:txBody>
      </p:sp>
    </p:spTree>
    <p:extLst>
      <p:ext uri="{BB962C8B-B14F-4D97-AF65-F5344CB8AC3E}">
        <p14:creationId xmlns:p14="http://schemas.microsoft.com/office/powerpoint/2010/main" val="695544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919</Words>
  <Application>Microsoft Office PowerPoint</Application>
  <PresentationFormat>ワイド画面</PresentationFormat>
  <Paragraphs>167</Paragraphs>
  <Slides>19</Slides>
  <Notes>2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8" baseType="lpstr">
      <vt:lpstr>HGSｺﾞｼｯｸE</vt:lpstr>
      <vt:lpstr>HGｺﾞｼｯｸE</vt:lpstr>
      <vt:lpstr>ＭＳ Ｐゴシック</vt:lpstr>
      <vt:lpstr>游ゴシック</vt:lpstr>
      <vt:lpstr>Arial</vt:lpstr>
      <vt:lpstr>Calibri</vt:lpstr>
      <vt:lpstr>Century</vt:lpstr>
      <vt:lpstr>Wingdings</vt:lpstr>
      <vt:lpstr>Office ​​テーマ</vt:lpstr>
      <vt:lpstr>ＡＲ応用 ロボット教材組立支援システム</vt:lpstr>
      <vt:lpstr>本研究の意義</vt:lpstr>
      <vt:lpstr>本システムの目的</vt:lpstr>
      <vt:lpstr>HeadMountedDisplay（HMD）</vt:lpstr>
      <vt:lpstr>AR（Augmented Reality 拡張現実感）</vt:lpstr>
      <vt:lpstr>本システムの構成要素</vt:lpstr>
      <vt:lpstr>本システムの動作</vt:lpstr>
      <vt:lpstr>評価実験</vt:lpstr>
      <vt:lpstr>評価実験結果</vt:lpstr>
      <vt:lpstr>評価実験結果</vt:lpstr>
      <vt:lpstr>まとめ</vt:lpstr>
      <vt:lpstr>ARを用いた作業支援の実例</vt:lpstr>
      <vt:lpstr>ビデオ透過式と光学透過式</vt:lpstr>
      <vt:lpstr>トラッキング方式</vt:lpstr>
      <vt:lpstr>Degree of Freedom</vt:lpstr>
      <vt:lpstr>ハンドコントローラの回転</vt:lpstr>
      <vt:lpstr>評価アンケート結果　Q4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ＡＲ応用 ロボット教材組立支援システム</dc:title>
  <dc:creator>momiji</dc:creator>
  <cp:lastModifiedBy>電子光機器 研究室</cp:lastModifiedBy>
  <cp:revision>170</cp:revision>
  <dcterms:created xsi:type="dcterms:W3CDTF">2020-02-03T11:06:15Z</dcterms:created>
  <dcterms:modified xsi:type="dcterms:W3CDTF">2020-02-06T05:13:03Z</dcterms:modified>
</cp:coreProperties>
</file>